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9" r:id="rId33"/>
    <p:sldId id="290" r:id="rId34"/>
    <p:sldId id="29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 varScale="1">
        <p:scale>
          <a:sx n="56" d="100"/>
          <a:sy n="56" d="100"/>
        </p:scale>
        <p:origin x="-155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75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ED826-8FA3-4A5E-83DD-8BD4E9ACEEA0}" type="datetimeFigureOut">
              <a:rPr lang="ru-RU" smtClean="0"/>
              <a:pPr/>
              <a:t>08.10.2014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5CBF1-7ABF-4B94-AD70-6E1DD46E981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http://zooclub.ru/zanim/2.shtml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5CBF1-7ABF-4B94-AD70-6E1DD46E9817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http://zooclub.ru/zanim/2.shtml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5CBF1-7ABF-4B94-AD70-6E1DD46E9817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http://zooclub.ru/zanim/2.shtml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5CBF1-7ABF-4B94-AD70-6E1DD46E9817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http://zooclub.ru/zanim/2.shtml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5CBF1-7ABF-4B94-AD70-6E1DD46E9817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http://zooclub.ru/zanim/2.shtml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5CBF1-7ABF-4B94-AD70-6E1DD46E9817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http://zooclub.ru/zanim/2.shtml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5CBF1-7ABF-4B94-AD70-6E1DD46E9817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http://zooclub.ru/zanim/2.shtml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5CBF1-7ABF-4B94-AD70-6E1DD46E9817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http://zooclub.ru/zanim/2.shtml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5CBF1-7ABF-4B94-AD70-6E1DD46E9817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http://zooclub.ru/zanim/2.shtml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5CBF1-7ABF-4B94-AD70-6E1DD46E9817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http://zooclub.ru/zanim/2.shtml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5CBF1-7ABF-4B94-AD70-6E1DD46E9817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http://zooclub.ru/zanim/2.shtml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5CBF1-7ABF-4B94-AD70-6E1DD46E9817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http://zooclub.ru/zanim/2.shtml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5CBF1-7ABF-4B94-AD70-6E1DD46E9817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http://zooclub.ru/zanim/2.shtml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5CBF1-7ABF-4B94-AD70-6E1DD46E9817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http://zooclub.ru/zanim/2.shtml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5CBF1-7ABF-4B94-AD70-6E1DD46E9817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http://zooclub.ru/zanim/2.shtml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5CBF1-7ABF-4B94-AD70-6E1DD46E9817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http://zooclub.ru/zanim/2.shtml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5CBF1-7ABF-4B94-AD70-6E1DD46E9817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http://zooclub.ru/zanim/2.shtml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5CBF1-7ABF-4B94-AD70-6E1DD46E9817}" type="slidenum">
              <a:rPr lang="ru-RU" smtClean="0"/>
              <a:pPr/>
              <a:t>24</a:t>
            </a:fld>
            <a:endParaRPr lang="ru-RU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http://zooclub.ru/zanim/2.shtml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5CBF1-7ABF-4B94-AD70-6E1DD46E9817}" type="slidenum">
              <a:rPr lang="ru-RU" smtClean="0"/>
              <a:pPr/>
              <a:t>25</a:t>
            </a:fld>
            <a:endParaRPr lang="ru-RU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http://zooclub.ru/zanim/2.shtml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5CBF1-7ABF-4B94-AD70-6E1DD46E9817}" type="slidenum">
              <a:rPr lang="ru-RU" smtClean="0"/>
              <a:pPr/>
              <a:t>26</a:t>
            </a:fld>
            <a:endParaRPr lang="ru-RU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http://zooclub.ru/zanim/2.shtml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5CBF1-7ABF-4B94-AD70-6E1DD46E9817}" type="slidenum">
              <a:rPr lang="ru-RU" smtClean="0"/>
              <a:pPr/>
              <a:t>27</a:t>
            </a:fld>
            <a:endParaRPr lang="ru-RU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http://zooclub.ru/zanim/2.shtml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5CBF1-7ABF-4B94-AD70-6E1DD46E9817}" type="slidenum">
              <a:rPr lang="ru-RU" smtClean="0"/>
              <a:pPr/>
              <a:t>28</a:t>
            </a:fld>
            <a:endParaRPr lang="ru-RU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http://zooclub.ru/zanim/2.shtml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5CBF1-7ABF-4B94-AD70-6E1DD46E9817}" type="slidenum">
              <a:rPr lang="ru-RU" smtClean="0"/>
              <a:pPr/>
              <a:t>29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http://zooclub.ru/zanim/2.shtml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5CBF1-7ABF-4B94-AD70-6E1DD46E9817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http://zooclub.ru/zanim/2.shtml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5CBF1-7ABF-4B94-AD70-6E1DD46E9817}" type="slidenum">
              <a:rPr lang="ru-RU" smtClean="0"/>
              <a:pPr/>
              <a:t>30</a:t>
            </a:fld>
            <a:endParaRPr lang="ru-RU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http://zooclub.ru/zanim/2.shtml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5CBF1-7ABF-4B94-AD70-6E1DD46E9817}" type="slidenum">
              <a:rPr lang="ru-RU" smtClean="0"/>
              <a:pPr/>
              <a:t>31</a:t>
            </a:fld>
            <a:endParaRPr lang="ru-RU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http://zooclub.ru/zanim/2.shtml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5CBF1-7ABF-4B94-AD70-6E1DD46E9817}" type="slidenum">
              <a:rPr lang="ru-RU" smtClean="0"/>
              <a:pPr/>
              <a:t>32</a:t>
            </a:fld>
            <a:endParaRPr lang="ru-RU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http://zooclub.ru/zanim/2.shtml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5CBF1-7ABF-4B94-AD70-6E1DD46E9817}" type="slidenum">
              <a:rPr lang="ru-RU" smtClean="0"/>
              <a:pPr/>
              <a:t>33</a:t>
            </a:fld>
            <a:endParaRPr lang="ru-RU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http://zooclub.ru/zanim/2.shtml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5CBF1-7ABF-4B94-AD70-6E1DD46E9817}" type="slidenum">
              <a:rPr lang="ru-RU" smtClean="0"/>
              <a:pPr/>
              <a:t>34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http://zooclub.ru/zanim/2.shtml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5CBF1-7ABF-4B94-AD70-6E1DD46E9817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http://zooclub.ru/zanim/2.shtml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5CBF1-7ABF-4B94-AD70-6E1DD46E9817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http://zooclub.ru/zanim/2.shtml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5CBF1-7ABF-4B94-AD70-6E1DD46E9817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http://zooclub.ru/zanim/2.shtml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5CBF1-7ABF-4B94-AD70-6E1DD46E9817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http://zooclub.ru/zanim/2.shtml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5CBF1-7ABF-4B94-AD70-6E1DD46E9817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http://zooclub.ru/zanim/2.shtml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5CBF1-7ABF-4B94-AD70-6E1DD46E9817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55A9253-8F10-4E5C-81BF-5AE0828A8A4E}" type="datetimeFigureOut">
              <a:rPr lang="ru-RU" smtClean="0"/>
              <a:pPr/>
              <a:t>08.10.2014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BBEC5A2-A9FE-43D9-B911-3D8F3EF77D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5A9253-8F10-4E5C-81BF-5AE0828A8A4E}" type="datetimeFigureOut">
              <a:rPr lang="ru-RU" smtClean="0"/>
              <a:pPr/>
              <a:t>08.10.2014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BEC5A2-A9FE-43D9-B911-3D8F3EF77D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5A9253-8F10-4E5C-81BF-5AE0828A8A4E}" type="datetimeFigureOut">
              <a:rPr lang="ru-RU" smtClean="0"/>
              <a:pPr/>
              <a:t>08.10.2014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BEC5A2-A9FE-43D9-B911-3D8F3EF77D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5A9253-8F10-4E5C-81BF-5AE0828A8A4E}" type="datetimeFigureOut">
              <a:rPr lang="ru-RU" smtClean="0"/>
              <a:pPr/>
              <a:t>08.10.2014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BEC5A2-A9FE-43D9-B911-3D8F3EF77D7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5A9253-8F10-4E5C-81BF-5AE0828A8A4E}" type="datetimeFigureOut">
              <a:rPr lang="ru-RU" smtClean="0"/>
              <a:pPr/>
              <a:t>08.10.2014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BEC5A2-A9FE-43D9-B911-3D8F3EF77D7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5A9253-8F10-4E5C-81BF-5AE0828A8A4E}" type="datetimeFigureOut">
              <a:rPr lang="ru-RU" smtClean="0"/>
              <a:pPr/>
              <a:t>08.10.2014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BEC5A2-A9FE-43D9-B911-3D8F3EF77D7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5A9253-8F10-4E5C-81BF-5AE0828A8A4E}" type="datetimeFigureOut">
              <a:rPr lang="ru-RU" smtClean="0"/>
              <a:pPr/>
              <a:t>08.10.2014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BEC5A2-A9FE-43D9-B911-3D8F3EF77D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5A9253-8F10-4E5C-81BF-5AE0828A8A4E}" type="datetimeFigureOut">
              <a:rPr lang="ru-RU" smtClean="0"/>
              <a:pPr/>
              <a:t>08.10.2014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BEC5A2-A9FE-43D9-B911-3D8F3EF77D7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5A9253-8F10-4E5C-81BF-5AE0828A8A4E}" type="datetimeFigureOut">
              <a:rPr lang="ru-RU" smtClean="0"/>
              <a:pPr/>
              <a:t>08.10.2014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BEC5A2-A9FE-43D9-B911-3D8F3EF77D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55A9253-8F10-4E5C-81BF-5AE0828A8A4E}" type="datetimeFigureOut">
              <a:rPr lang="ru-RU" smtClean="0"/>
              <a:pPr/>
              <a:t>08.10.2014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BEC5A2-A9FE-43D9-B911-3D8F3EF77D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55A9253-8F10-4E5C-81BF-5AE0828A8A4E}" type="datetimeFigureOut">
              <a:rPr lang="ru-RU" smtClean="0"/>
              <a:pPr/>
              <a:t>08.10.2014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BBEC5A2-A9FE-43D9-B911-3D8F3EF77D7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55A9253-8F10-4E5C-81BF-5AE0828A8A4E}" type="datetimeFigureOut">
              <a:rPr lang="ru-RU" smtClean="0"/>
              <a:pPr/>
              <a:t>08.10.2014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BBEC5A2-A9FE-43D9-B911-3D8F3EF77D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Животные долгожители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D:\fotogal\clip!\rept\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3783029" cy="2088232"/>
          </a:xfrm>
          <a:prstGeom prst="rect">
            <a:avLst/>
          </a:prstGeom>
          <a:noFill/>
        </p:spPr>
      </p:pic>
      <p:pic>
        <p:nvPicPr>
          <p:cNvPr id="6" name="Рисунок 5" descr="13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3717032"/>
            <a:ext cx="2597685" cy="2880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6488668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www.zooclub.ru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314595"/>
          </a:xfrm>
        </p:spPr>
        <p:txBody>
          <a:bodyPr/>
          <a:lstStyle/>
          <a:p>
            <a:r>
              <a:rPr lang="ru-RU" dirty="0" smtClean="0"/>
              <a:t>Еще одно наблюдение заставляет подозревать, что процесс старения заключается в другом. Почему-то клетки различных органов и тканей имеют разную продолжительность жизни. Белые клетки крови - лимфоциты - живут всего 10 - 12 часов, клетки кожного эпидермиса - 7 дней, красные кровяные тельца - эритроциты - 4 месяца, а подавляющее большинство нервных клеток доживает с нами до глубокой старости.</a:t>
            </a:r>
            <a:endParaRPr lang="ru-RU" dirty="0"/>
          </a:p>
        </p:txBody>
      </p:sp>
      <p:pic>
        <p:nvPicPr>
          <p:cNvPr id="3" name="Рисунок 2" descr="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87269" flipH="1">
            <a:off x="7812360" y="5095875"/>
            <a:ext cx="1080120" cy="17621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ВАЛЛ\птицы\BestHDWallpapersPack1318_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92696"/>
            <a:ext cx="7906084" cy="49411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314595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Возраст многих животных узнать очень трудно. </a:t>
            </a:r>
            <a:r>
              <a:rPr lang="ru-RU" dirty="0" smtClean="0"/>
              <a:t>Другое дело рыбы. По годичным кольцам роста на чешуе и лучах плавников легко установить, сколько им лет. Поимка 70-летнего осетра, 100-летней щуки или акулы не является уникальным явлением. Врем от времени подобные долгожители попадают к нам в руки, В 1230 году, через 40 лет после смерти германского императора Фридриха Барбароссы, выпустили в озеро его придворную щуку. В 1497 году ее случайно выловили рыбаки. В это время щуке перевалило за 300 лет и весила она 140 килограммов. Среди крупных рыб особенно много долгожителей, но даже маленькие золотые рыбки и те в аквариумах доживают до 30 - 40 лет.</a:t>
            </a:r>
            <a:endParaRPr lang="ru-RU" dirty="0"/>
          </a:p>
        </p:txBody>
      </p:sp>
      <p:pic>
        <p:nvPicPr>
          <p:cNvPr id="3" name="Рисунок 2" descr="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87269" flipH="1">
            <a:off x="7812360" y="5095875"/>
            <a:ext cx="1080120" cy="17621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ВАЛЛ\рыбы\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0688"/>
            <a:ext cx="8064896" cy="50405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458611"/>
          </a:xfrm>
        </p:spPr>
        <p:txBody>
          <a:bodyPr/>
          <a:lstStyle/>
          <a:p>
            <a:r>
              <a:rPr lang="ru-RU" b="1" dirty="0" smtClean="0"/>
              <a:t>Практически всю жизнь растут рептилии</a:t>
            </a:r>
            <a:r>
              <a:rPr lang="ru-RU" dirty="0" smtClean="0"/>
              <a:t>: некоторые змеи, крокодилы и черепахи, особенно морские. Небольшие китайские аллигаторы доживают до 50 лет, а крупные, такие, как нильский крокодил или </a:t>
            </a:r>
            <a:r>
              <a:rPr lang="ru-RU" dirty="0" err="1" smtClean="0"/>
              <a:t>гангский</a:t>
            </a:r>
            <a:r>
              <a:rPr lang="ru-RU" dirty="0" smtClean="0"/>
              <a:t> гавиал, </a:t>
            </a:r>
            <a:r>
              <a:rPr lang="ru-RU" dirty="0" err="1" smtClean="0"/>
              <a:t>магер</a:t>
            </a:r>
            <a:r>
              <a:rPr lang="ru-RU" dirty="0" smtClean="0"/>
              <a:t> и гребнистый крокодил, достигают возраста 80 - 100 лет и больше. О черепахах и говорить нечего. Они прирожденные долгожители. Среди них почтенные патриархи в возрасте 130 - 150 лет встречаются особенно часто.</a:t>
            </a:r>
            <a:endParaRPr lang="ru-RU" dirty="0"/>
          </a:p>
        </p:txBody>
      </p:sp>
      <p:pic>
        <p:nvPicPr>
          <p:cNvPr id="3" name="Рисунок 2" descr="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87269" flipH="1">
            <a:off x="7812360" y="5095875"/>
            <a:ext cx="1080120" cy="17621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ВАЛЛ\змеи\гремучник\HDPackSuperiorWallpapers451_3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8251507" cy="51571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458611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Долго живут многие примитивные существа</a:t>
            </a:r>
            <a:r>
              <a:rPr lang="ru-RU" dirty="0" smtClean="0"/>
              <a:t>. Некоторые моллюски тоже растут всю жизнь, и поэтому среди них немало долгожителей. Век двустворчатого моллюска </a:t>
            </a:r>
            <a:r>
              <a:rPr lang="ru-RU" dirty="0" err="1" smtClean="0"/>
              <a:t>модиолы</a:t>
            </a:r>
            <a:r>
              <a:rPr lang="ru-RU" dirty="0" smtClean="0"/>
              <a:t> обыкновенной, живущей на каменистых участках дна Баренцева моря, до 65 лет, но это не предел. Рекордсменами являются обыкновенные жемчужницы, обитающие в наших северных реках. Эти хозяева небольших, размером до 12 сантиметров, двустворчатых раковин даже в естественных условиях частенько преодолевают столетний рубеж.</a:t>
            </a:r>
            <a:endParaRPr lang="ru-RU" dirty="0"/>
          </a:p>
        </p:txBody>
      </p:sp>
      <p:pic>
        <p:nvPicPr>
          <p:cNvPr id="3" name="Рисунок 2" descr="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87269" flipH="1">
            <a:off x="7812360" y="5095875"/>
            <a:ext cx="1080120" cy="17621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ВАЛЛ\беспоз\40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8525747" cy="53285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465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Встречаются долгожители и среди самых низших животных</a:t>
            </a:r>
            <a:r>
              <a:rPr lang="ru-RU" b="1" dirty="0" smtClean="0"/>
              <a:t>. Некоторые актинии доживают до 80 - 90 лет.</a:t>
            </a:r>
            <a:r>
              <a:rPr lang="ru-RU" dirty="0" smtClean="0"/>
              <a:t> Ученые объясняют такую долговечность их способностью к замене или "реставрации" поврежденных участков тела.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Лучше всего особенности старения изучены у млекопитающих. Для этих животных характерна следующая закономерность: чем больше размер тела, тем дольше они живут, от полутора лет для маленькой, весом 8 - 16 граммов, водяной бурозубки, до 70 лет для 2 - 3-тонного слона. Эта закономерность прослеживается столь определенно, что, зная средний вес животного, можно достаточно точно предсказать максимальную продолжительность их жизни. Впрочем, из этого правила много исключений.</a:t>
            </a:r>
            <a:endParaRPr lang="ru-RU" dirty="0"/>
          </a:p>
        </p:txBody>
      </p:sp>
      <p:pic>
        <p:nvPicPr>
          <p:cNvPr id="3" name="Рисунок 2" descr="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87269" flipH="1">
            <a:off x="7812360" y="5095875"/>
            <a:ext cx="1080120" cy="17621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F:\ВАЛЛ\слоны\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620688"/>
            <a:ext cx="7488832" cy="50123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31459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Продолжительность жизни животных такая же характерная особенность вида, как рисунок на крыльях у бабочек, форма клюва у птицы или количество и строение зубов у зверей. </a:t>
            </a:r>
            <a:r>
              <a:rPr lang="ru-RU" b="1" dirty="0" smtClean="0"/>
              <a:t>Одни животные - долгожители, другие появляются на свет ненадолго</a:t>
            </a:r>
            <a:r>
              <a:rPr lang="ru-RU" dirty="0" smtClean="0"/>
              <a:t>. Золотистые хомячки, белые и домовые мыши, полевки и землеройки относятся к быстро стареющим животным. Они живут всего </a:t>
            </a:r>
            <a:r>
              <a:rPr lang="ru-RU" b="1" dirty="0" smtClean="0"/>
              <a:t>полтора-два года</a:t>
            </a:r>
            <a:r>
              <a:rPr lang="ru-RU" dirty="0" smtClean="0"/>
              <a:t>. Лишь очень немногие представители этих видов иногда доживают в неволе до глубокой старости, возраста </a:t>
            </a:r>
            <a:r>
              <a:rPr lang="ru-RU" b="1" dirty="0" smtClean="0"/>
              <a:t>3-4 лет.</a:t>
            </a:r>
            <a:endParaRPr lang="ru-RU" b="1" dirty="0"/>
          </a:p>
        </p:txBody>
      </p:sp>
      <p:pic>
        <p:nvPicPr>
          <p:cNvPr id="4" name="Рисунок 3" descr="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87269" flipH="1">
            <a:off x="7812360" y="5095875"/>
            <a:ext cx="1080120" cy="17621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458611"/>
          </a:xfrm>
        </p:spPr>
        <p:txBody>
          <a:bodyPr>
            <a:normAutofit/>
          </a:bodyPr>
          <a:lstStyle/>
          <a:p>
            <a:r>
              <a:rPr lang="ru-RU" b="1" dirty="0" smtClean="0"/>
              <a:t>Человек и человекообразные обезьяны в соответствии с размерами своего тела должны бы жить не более 30 лет</a:t>
            </a:r>
            <a:r>
              <a:rPr lang="ru-RU" dirty="0" smtClean="0"/>
              <a:t>. Между тем и гориллы, и шимпанзе, и </a:t>
            </a:r>
            <a:r>
              <a:rPr lang="ru-RU" dirty="0" err="1" smtClean="0"/>
              <a:t>орангутаны</a:t>
            </a:r>
            <a:r>
              <a:rPr lang="ru-RU" dirty="0" smtClean="0"/>
              <a:t> живут 40 - 50 лет. Здесь вступает в действие другая закономерность; при одинаковом весе тела дольше живут те животные, у которых крупнее головной мозг. Понять причину более медленного старения таких существ нетрудно. Для животных большой мозг как бы знак высокого качества.</a:t>
            </a:r>
            <a:endParaRPr lang="ru-RU" dirty="0"/>
          </a:p>
        </p:txBody>
      </p:sp>
      <p:pic>
        <p:nvPicPr>
          <p:cNvPr id="3" name="Рисунок 2" descr="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87269" flipH="1">
            <a:off x="7812360" y="5095875"/>
            <a:ext cx="1080120" cy="176212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ВАЛЛ\приматы\горилла\55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32656"/>
            <a:ext cx="7200799" cy="5400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458611"/>
          </a:xfrm>
        </p:spPr>
        <p:txBody>
          <a:bodyPr/>
          <a:lstStyle/>
          <a:p>
            <a:r>
              <a:rPr lang="ru-RU" b="1" dirty="0" smtClean="0"/>
              <a:t>Другим отклонением от строгого соответствия между размером тела и продолжительностью жизни являются мелкие грызуны</a:t>
            </a:r>
            <a:r>
              <a:rPr lang="ru-RU" dirty="0" smtClean="0"/>
              <a:t>. В соответствии с весом их тела он и должны были бы жить значительно дольше. Ученые объясняют их недолговечность очень интенсивным обменом веществ. У них все процессы в организме протекают ускоренно. Такое впечатление, что внутренние часы грызунов сильно спешат.</a:t>
            </a:r>
            <a:endParaRPr lang="ru-RU" dirty="0"/>
          </a:p>
        </p:txBody>
      </p:sp>
      <p:pic>
        <p:nvPicPr>
          <p:cNvPr id="3" name="Рисунок 2" descr="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87269" flipH="1">
            <a:off x="7812360" y="5095875"/>
            <a:ext cx="1080120" cy="176212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F:\ВАЛЛ\грызуны\мыши\9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8680"/>
            <a:ext cx="8100392" cy="50627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458611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Еще одним исключением являются летучие мыши. </a:t>
            </a:r>
            <a:r>
              <a:rPr lang="ru-RU" dirty="0" smtClean="0"/>
              <a:t>При одинаковом размере тела с обычными мышами летучие живут значительно дольше, вместо 3 - 4 - 20 - 25 лет! Этот феномен тоже нетрудно объяснить. У нас на севере летучие мыши бодрствуют всего около 4 месяцев, а остальные 8 спят, впадая в оцепенение. Это состояние ученые называют анабиозом. Во время анабиоза у летучих мышей падает чуть ли не до нуля градусов температура тела, сильно замедляется дыхание и все другие жизненные процессы. Выходит, что из 20 лет летучие мыши полноценно живут около 6 лет, а остальные 14 их организм находится на консервации. Таким образом, продолжительность активной жизни летучих мышей и грызунов примерно одинакова.</a:t>
            </a:r>
            <a:endParaRPr lang="ru-RU" dirty="0"/>
          </a:p>
        </p:txBody>
      </p:sp>
      <p:pic>
        <p:nvPicPr>
          <p:cNvPr id="3" name="Рисунок 2" descr="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87269" flipH="1">
            <a:off x="7812360" y="5095875"/>
            <a:ext cx="1080120" cy="176212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ВАЛЛ\прочие\летучие мыши\01a6010ca820ce4486ce73280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92696"/>
            <a:ext cx="7719257" cy="48245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45861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 птиц, рептилий и амфибий нет такого строгого соответствия между размерами тела и продолжительностью жизни. </a:t>
            </a:r>
          </a:p>
          <a:p>
            <a:endParaRPr lang="ru-RU" dirty="0" smtClean="0"/>
          </a:p>
          <a:p>
            <a:r>
              <a:rPr lang="ru-RU" dirty="0" smtClean="0"/>
              <a:t>Итак, максимальная продолжительность жизни относится к наиболее характерным признакам вида. Почему же тогда одни представители вида живут положенный срок, а другие старятся значительно раньше? Почему, например, одни черные крысы доживают до своего предельного возраста 4 лет и 8 месяцев, а другие уже в 3 года выглядят дряхлыми и едва волочат ноги?</a:t>
            </a:r>
            <a:endParaRPr lang="ru-RU" dirty="0"/>
          </a:p>
        </p:txBody>
      </p:sp>
      <p:pic>
        <p:nvPicPr>
          <p:cNvPr id="3" name="Рисунок 2" descr="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87269" flipH="1">
            <a:off x="7812360" y="5095875"/>
            <a:ext cx="1080120" cy="176212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ВАЛЛ\амфиб\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548680"/>
            <a:ext cx="6912768" cy="51845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458611"/>
          </a:xfrm>
        </p:spPr>
        <p:txBody>
          <a:bodyPr/>
          <a:lstStyle/>
          <a:p>
            <a:r>
              <a:rPr lang="ru-RU" b="1" dirty="0" smtClean="0"/>
              <a:t>У многих животных самки почему-то живут дольше самцов. </a:t>
            </a:r>
            <a:r>
              <a:rPr lang="ru-RU" dirty="0" smtClean="0"/>
              <a:t>Животные, не имеющие постоянной температуры тела, в более прохладном климате живут дольше, чем в жарком. Имеет серьезное значение даже небольшая разница температур. Усоногие рачки - морские желуди, прикрепляющие свои раковины на скалах у побережья Англии, живут всего 5 - 6 лет, а век их кровных братьев из восточных районов Баренцева моря во много раз длиннее - целых 40 лет!</a:t>
            </a:r>
            <a:endParaRPr lang="ru-RU" dirty="0"/>
          </a:p>
        </p:txBody>
      </p:sp>
      <p:pic>
        <p:nvPicPr>
          <p:cNvPr id="3" name="Рисунок 2" descr="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87269" flipH="1">
            <a:off x="7812360" y="5095875"/>
            <a:ext cx="1080120" cy="176212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ВАЛЛ\крабы\2 (5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8064896" cy="50405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ВАЛЛ\грызуны\хомяки\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836712"/>
            <a:ext cx="8400256" cy="47251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45861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На первый взгляд может показаться, что для животных выгодно жить как можно дольше. На самом деле это далеко не так. Среди современных, а также и древних, в большинстве своем уже вымерших животных всегда процветали мелкие виды с очень коротким жизненным циклом. У млекопитающих такими являются грызуны, а среди птиц - воробьиные. Именно они относятся к числу животных с наиболее коротким жизненным циклом. </a:t>
            </a:r>
          </a:p>
          <a:p>
            <a:endParaRPr lang="ru-RU" dirty="0" smtClean="0"/>
          </a:p>
          <a:p>
            <a:r>
              <a:rPr lang="ru-RU" b="1" dirty="0" smtClean="0"/>
              <a:t>У многих животных продолжительность жизни невелика</a:t>
            </a:r>
            <a:r>
              <a:rPr lang="ru-RU" dirty="0" smtClean="0"/>
              <a:t>, но в природе и они крайне редко доживают до предельного возраста.</a:t>
            </a:r>
            <a:endParaRPr lang="ru-RU" dirty="0"/>
          </a:p>
        </p:txBody>
      </p:sp>
      <p:pic>
        <p:nvPicPr>
          <p:cNvPr id="3" name="Рисунок 2" descr="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87269" flipH="1">
            <a:off x="7812360" y="5095875"/>
            <a:ext cx="1080120" cy="176212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ВАЛЛ\птицы\воробьи\41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8295321" cy="51845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458611"/>
          </a:xfrm>
        </p:spPr>
        <p:txBody>
          <a:bodyPr>
            <a:normAutofit/>
          </a:bodyPr>
          <a:lstStyle/>
          <a:p>
            <a:r>
              <a:rPr lang="ru-RU" dirty="0" smtClean="0"/>
              <a:t>В Атлантическом океане обитают небольшие осьминоги, продолжительность жизни которых равна одному году. Самки этого вида осьминогов - примерные матери. Отложив яички, они около месяца охраняют свое потомство, ни на минуту не отлучаясь от гнезда, и все это врем я ничего не едят. Казалось, что столь длительная голодовка должна была бы подорвать здоровье животного, поэтому ученых не удивляло, что </a:t>
            </a:r>
            <a:r>
              <a:rPr lang="ru-RU" dirty="0" err="1" smtClean="0"/>
              <a:t>осьминогиха</a:t>
            </a:r>
            <a:r>
              <a:rPr lang="ru-RU" dirty="0" smtClean="0"/>
              <a:t> через 5- 10 дней после появления потомства погибала.</a:t>
            </a:r>
            <a:endParaRPr lang="ru-RU" dirty="0"/>
          </a:p>
        </p:txBody>
      </p:sp>
      <p:pic>
        <p:nvPicPr>
          <p:cNvPr id="3" name="Рисунок 2" descr="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87269" flipH="1">
            <a:off x="7812360" y="5095875"/>
            <a:ext cx="1080120" cy="176212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F:\ВАЛЛ\беспоз\спрут\(37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60648"/>
            <a:ext cx="7532579" cy="564943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458611"/>
          </a:xfrm>
        </p:spPr>
        <p:txBody>
          <a:bodyPr>
            <a:normAutofit/>
          </a:bodyPr>
          <a:lstStyle/>
          <a:p>
            <a:r>
              <a:rPr lang="ru-RU" dirty="0" smtClean="0"/>
              <a:t>Неожиданно выясняется, что в любое другое время тридцатидневная голодовка для осьминогов совершенно безопасна. Животных убивает секрет специальных желез, получивших название оптических, так как они находятся позади глаз. Если их удалить, самка проживет на 4 месяца дольше, однако она тотчас забывает свои материнские обязанности и отправляется на охоту. Учитывая короткую жизнь осьминогов, четырехмесячная прибавка огромна.</a:t>
            </a:r>
            <a:endParaRPr lang="ru-RU" dirty="0"/>
          </a:p>
        </p:txBody>
      </p:sp>
      <p:pic>
        <p:nvPicPr>
          <p:cNvPr id="3" name="Рисунок 2" descr="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87269" flipH="1">
            <a:off x="7812360" y="5095875"/>
            <a:ext cx="1080120" cy="17621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314595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Что же это за процесс старения и почему он вообще происходит? </a:t>
            </a:r>
            <a:r>
              <a:rPr lang="ru-RU" dirty="0" smtClean="0"/>
              <a:t>Удивительное дело, стареет все живое на земле, но, к сожалению, никому еще не удалось проникнуть в его тайну. </a:t>
            </a:r>
          </a:p>
          <a:p>
            <a:endParaRPr lang="ru-RU" dirty="0" smtClean="0"/>
          </a:p>
          <a:p>
            <a:r>
              <a:rPr lang="ru-RU" dirty="0" smtClean="0"/>
              <a:t>Многие ученые считают, что причиной старения является накопление в организме вредных для него веществ. </a:t>
            </a:r>
          </a:p>
          <a:p>
            <a:endParaRPr lang="ru-RU" dirty="0" smtClean="0"/>
          </a:p>
          <a:p>
            <a:r>
              <a:rPr lang="ru-RU" b="1" dirty="0" smtClean="0"/>
              <a:t>Тело любого животного или человека постоянно обновляется и перестраивается. </a:t>
            </a:r>
            <a:r>
              <a:rPr lang="ru-RU" dirty="0" smtClean="0"/>
              <a:t>Одни клетки отмирают, их приходится разбирать по кирпичикам, а на этом месте создавать новые. Откуда организм получает строительные материалы? Во-первых, они поступают с пищей, во-вторых, повторно используется материал, полученный от демонтированных клеток. </a:t>
            </a:r>
            <a:endParaRPr lang="ru-RU" dirty="0"/>
          </a:p>
        </p:txBody>
      </p:sp>
      <p:pic>
        <p:nvPicPr>
          <p:cNvPr id="4" name="Рисунок 3" descr="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87269" flipH="1">
            <a:off x="7812360" y="5095875"/>
            <a:ext cx="1080120" cy="17621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ВАЛЛ\дельфины\27_1280_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76672"/>
            <a:ext cx="8072302" cy="504518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38660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Чтобы строить было удобно, кирпичики должны быть достаточно мелкими. В результате возникают радикалы (обломки молекул), которые могут самостоятельно существовать только короткое мгновение. Он и немедленно вступают в связь с какой-нибудь молекулой или другим радикалом. Но время от времени случаются ошибки, радикалы соединяются ни с тем, с чем надо, портятся хорошие молекулы или, еще хуже, возникают вредные вещества. Вот эти-то </a:t>
            </a:r>
            <a:r>
              <a:rPr lang="ru-RU" b="1" dirty="0" smtClean="0"/>
              <a:t>радикалы, появляющиеся в организме, постепенно влияют на него изнутри, вызывая его старение.</a:t>
            </a:r>
            <a:endParaRPr lang="ru-RU" b="1" dirty="0"/>
          </a:p>
        </p:txBody>
      </p:sp>
      <p:pic>
        <p:nvPicPr>
          <p:cNvPr id="3" name="Рисунок 2" descr="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87269" flipH="1">
            <a:off x="7812360" y="5095875"/>
            <a:ext cx="1080120" cy="17621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ВАЛЛ\черепахи\1 (4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32656"/>
            <a:ext cx="7356309" cy="55172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314595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Изменения происходят и по другим причинам</a:t>
            </a:r>
            <a:r>
              <a:rPr lang="ru-RU" dirty="0" smtClean="0"/>
              <a:t>. В ядре каждой клетки любого органа тела находится программа, в которой до мельчайших подробностей расписано все, что должна делать клетка. Когда пришедшие в негодность клетки и ткани обновляются, для новых клеток приходится переписывать программу. И как бы тщательно ни работали "писцы", полностью избежать ошибок не удается. С годами в организме накапливается все больше и больше клеток, в программе которых допущены ошибки. Такие клетки плохо работают, наносят существенный вред организму. </a:t>
            </a:r>
            <a:endParaRPr lang="ru-RU" dirty="0"/>
          </a:p>
        </p:txBody>
      </p:sp>
      <p:pic>
        <p:nvPicPr>
          <p:cNvPr id="3" name="Рисунок 2" descr="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87269" flipH="1">
            <a:off x="7812360" y="5095875"/>
            <a:ext cx="1080120" cy="17621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ВАЛЛ\тигры\( FRESH-GET.RU ) (1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48680"/>
            <a:ext cx="7882413" cy="52565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593</TotalTime>
  <Words>1500</Words>
  <Application>Microsoft Office PowerPoint</Application>
  <PresentationFormat>Экран (4:3)</PresentationFormat>
  <Paragraphs>96</Paragraphs>
  <Slides>34</Slides>
  <Notes>34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Открытая</vt:lpstr>
      <vt:lpstr>Животные долгожители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долгожители</dc:title>
  <dc:creator>www.zooclub.ru</dc:creator>
  <cp:keywords>животные, продолжительность жизни животных</cp:keywords>
  <cp:lastModifiedBy>user1</cp:lastModifiedBy>
  <cp:revision>16</cp:revision>
  <dcterms:created xsi:type="dcterms:W3CDTF">2014-02-17T21:31:51Z</dcterms:created>
  <dcterms:modified xsi:type="dcterms:W3CDTF">2014-10-07T21:28:21Z</dcterms:modified>
  <cp:category/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